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0" r:id="rId1"/>
    <p:sldMasterId id="2147483834" r:id="rId2"/>
  </p:sldMasterIdLst>
  <p:notesMasterIdLst>
    <p:notesMasterId r:id="rId17"/>
  </p:notesMasterIdLst>
  <p:handoutMasterIdLst>
    <p:handoutMasterId r:id="rId18"/>
  </p:handoutMasterIdLst>
  <p:sldIdLst>
    <p:sldId id="256" r:id="rId3"/>
    <p:sldId id="510" r:id="rId4"/>
    <p:sldId id="497" r:id="rId5"/>
    <p:sldId id="498" r:id="rId6"/>
    <p:sldId id="499" r:id="rId7"/>
    <p:sldId id="512" r:id="rId8"/>
    <p:sldId id="511" r:id="rId9"/>
    <p:sldId id="500" r:id="rId10"/>
    <p:sldId id="501" r:id="rId11"/>
    <p:sldId id="502" r:id="rId12"/>
    <p:sldId id="503" r:id="rId13"/>
    <p:sldId id="509" r:id="rId14"/>
    <p:sldId id="508" r:id="rId15"/>
    <p:sldId id="504" r:id="rId16"/>
  </p:sldIdLst>
  <p:sldSz cx="9144000" cy="6858000" type="screen4x3"/>
  <p:notesSz cx="6797675" cy="98567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F0000"/>
    <a:srgbClr val="EAEAEA"/>
    <a:srgbClr val="FFFFCC"/>
    <a:srgbClr val="B2B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7628" autoAdjust="0"/>
  </p:normalViewPr>
  <p:slideViewPr>
    <p:cSldViewPr>
      <p:cViewPr>
        <p:scale>
          <a:sx n="74" d="100"/>
          <a:sy n="74" d="100"/>
        </p:scale>
        <p:origin x="-1128" y="-19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2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6224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36224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B9CB97-DEC8-4FF5-8FA8-E279D7C100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344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2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1975"/>
            <a:ext cx="5438140" cy="44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6224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362240"/>
            <a:ext cx="2945659" cy="492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5759D8-32E0-4B49-81CD-DC6785CFAC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036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CH" smtClean="0"/>
              <a:t>Besser von EU Richtlinien Niveau sprechen: denn sonst könnte anschein geweckt werden, dass es den EU Ländern entspricht. Viele EU Länder gehen weit über die EU Richtlinie hinaus.</a:t>
            </a: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868" indent="-28571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873" indent="-2285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021" indent="-2285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171" indent="-2285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320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469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618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767" indent="-228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CE4693-6D13-4F70-A15F-BB5344CF1903}" type="slidenum">
              <a:rPr lang="de-DE" smtClean="0"/>
              <a:pPr eaLnBrk="1" hangingPunct="1"/>
              <a:t>3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66656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ste Eb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349187" y="1700808"/>
            <a:ext cx="8445625" cy="460851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  <a:lvl2pPr marL="715963" indent="-358775">
              <a:defRPr baseline="0"/>
            </a:lvl2pPr>
          </a:lstStyle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de-CH" sz="2400" dirty="0" smtClean="0">
                <a:latin typeface="Arial" pitchFamily="34" charset="0"/>
                <a:cs typeface="Arial" pitchFamily="34" charset="0"/>
              </a:rPr>
              <a:t>Erste Ebene	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de-CH" sz="2000" dirty="0" smtClean="0">
                <a:latin typeface="Arial" pitchFamily="34" charset="0"/>
                <a:cs typeface="Arial" pitchFamily="34" charset="0"/>
              </a:rPr>
              <a:t>Zweite Ebene</a:t>
            </a:r>
            <a:endParaRPr lang="de-CH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endParaRPr lang="de-CH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pPr>
              <a:defRPr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defRPr/>
            </a:pPr>
            <a:fld id="{6C58D6A9-BD3E-4FE1-A215-B0FB3D2D284A}" type="slidenum">
              <a:rPr lang="de-DE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49188" y="836712"/>
            <a:ext cx="8445624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>
              <a:defRPr b="0" baseline="0"/>
            </a:lvl1pPr>
          </a:lstStyle>
          <a:p>
            <a:pPr algn="l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Modifiez le style du titre</a:t>
            </a:r>
            <a:endParaRPr lang="de-CH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8169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57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165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568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542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971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67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76475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ts val="4500"/>
              </a:lnSpc>
              <a:defRPr sz="2800" b="1"/>
            </a:lvl1pPr>
          </a:lstStyle>
          <a:p>
            <a:r>
              <a:rPr lang="fr-FR" noProof="0" smtClean="0"/>
              <a:t>Modifiez le style du titre</a:t>
            </a:r>
            <a:endParaRPr lang="de-CH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3500"/>
              </a:lnSpc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fr-FR" noProof="0" smtClean="0"/>
              <a:t>Modifiez le style des sous-titres du masque</a:t>
            </a:r>
            <a:endParaRPr lang="de-CH" noProof="0" dirty="0"/>
          </a:p>
        </p:txBody>
      </p:sp>
      <p:pic>
        <p:nvPicPr>
          <p:cNvPr id="1027" name="Picture 3" descr="logo_deutsch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2725"/>
            <a:ext cx="32004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2725"/>
            <a:ext cx="3400425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48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rste Eb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pPr>
              <a:defRPr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defRPr/>
            </a:pPr>
            <a:fld id="{6C58D6A9-BD3E-4FE1-A215-B0FB3D2D284A}" type="slidenum">
              <a:rPr lang="de-DE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platzhalt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805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36712"/>
            <a:ext cx="85725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68" y="1555849"/>
            <a:ext cx="8297863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7867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25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00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54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55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02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09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08725"/>
            <a:ext cx="21336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dirty="0" smtClean="0">
                <a:latin typeface="NimbusSanNov" pitchFamily="18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3" y="6364288"/>
            <a:ext cx="38877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dirty="0" smtClean="0">
                <a:latin typeface="NimbusSanNovSemBol" pitchFamily="18" charset="0"/>
                <a:cs typeface="+mn-cs"/>
              </a:defRPr>
            </a:lvl1pPr>
          </a:lstStyle>
          <a:p>
            <a:pPr>
              <a:defRPr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defRPr/>
            </a:pPr>
            <a:fld id="{DB910B38-8C58-4D2D-8539-314398D723EB}" type="slidenum">
              <a:rPr lang="de-DE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74848" y="274638"/>
            <a:ext cx="8229600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baseline="0">
                <a:solidFill>
                  <a:schemeClr val="tx2"/>
                </a:solidFill>
                <a:latin typeface="NimbusSanNov" pitchFamily="18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9pPr>
          </a:lstStyle>
          <a:p>
            <a:pPr algn="l"/>
            <a:endParaRPr lang="de-CH" sz="28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pic>
        <p:nvPicPr>
          <p:cNvPr id="2050" name="Picture 2" descr="logo_franz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700" y="140723"/>
            <a:ext cx="33909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logo_deutsch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21" y="140255"/>
            <a:ext cx="32004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40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</p:sldLayoutIdLst>
  <p:transition>
    <p:fade thruBlk="1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9pPr>
    </p:titleStyle>
    <p:bodyStyle>
      <a:lvl1pPr marL="357188" indent="-3571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buChar char="§"/>
        <a:defRPr sz="24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15963" indent="-358775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§"/>
        <a:defRPr sz="2200" baseline="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073150" indent="-3571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76350" indent="-203200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431925" indent="-1793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8859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6pPr>
      <a:lvl7pPr marL="23431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7pPr>
      <a:lvl8pPr marL="28003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8pPr>
      <a:lvl9pPr marL="32575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2016 LC/jh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BA5DE-794B-4353-974E-36960416BE61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61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4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co.admin.ch/seco/de/home/Arbeit/Arbeitsbedingungen/gesundheitsschutz-am-arbeitsplatz/Psychosoziale-Risiken-am-Arbeitsplatz/Stress-Burnout.html" TargetMode="External"/><Relationship Id="rId2" Type="http://schemas.openxmlformats.org/officeDocument/2006/relationships/hyperlink" Target="https://www.seco.admin.ch/seco/de/home/Arbeit/Arbeitsbedingungen/gesundheitsschutz-am-arbeitsplatz/Psychosoziale-Risiken-am-Arbeitsplatz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eco.admin.ch/seco/de/home/Arbeit/Arbeitsbedingungen/gesundheitsschutz-am-arbeitsplatz/Psychosoziale-Risiken-am-Arbeitsplatz/Ueberwachung.html" TargetMode="External"/><Relationship Id="rId5" Type="http://schemas.openxmlformats.org/officeDocument/2006/relationships/hyperlink" Target="https://www.seco.admin.ch/seco/de/home/Arbeit/Arbeitsbedingungen/gesundheitsschutz-am-arbeitsplatz/Psychosoziale-Risiken-am-Arbeitsplatz/Sexuelle-Belaestigung.html" TargetMode="External"/><Relationship Id="rId4" Type="http://schemas.openxmlformats.org/officeDocument/2006/relationships/hyperlink" Target="https://www.seco.admin.ch/seco/de/home/Arbeit/Arbeitsbedingungen/gesundheitsschutz-am-arbeitsplatz/Psychosoziale-Risiken-am-Arbeitsplatz/Mobbing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980728"/>
            <a:ext cx="8784976" cy="5688632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endParaRPr lang="fr-FR" sz="26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69160"/>
            <a:ext cx="6400800" cy="1248544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endParaRPr lang="fr-FR" sz="2400" b="1" dirty="0" smtClean="0"/>
          </a:p>
          <a:p>
            <a:pPr algn="r" eaLnBrk="1" hangingPunct="1">
              <a:lnSpc>
                <a:spcPct val="100000"/>
              </a:lnSpc>
            </a:pPr>
            <a:endParaRPr lang="fr-FR" sz="2400" b="1" dirty="0" smtClean="0"/>
          </a:p>
          <a:p>
            <a:pPr eaLnBrk="1" hangingPunct="1">
              <a:lnSpc>
                <a:spcPct val="100000"/>
              </a:lnSpc>
            </a:pPr>
            <a:endParaRPr lang="fr-FR" sz="2400" b="1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349187" y="2492896"/>
            <a:ext cx="8445625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800" dirty="0" smtClean="0"/>
              <a:t>1</a:t>
            </a:r>
            <a:r>
              <a:rPr lang="de-CH" sz="2800" dirty="0"/>
              <a:t>) Klare Aufgabenbeschriebe für alle Mitarbeitende</a:t>
            </a:r>
            <a:endParaRPr lang="fr-CH" sz="2800" dirty="0"/>
          </a:p>
          <a:p>
            <a:pPr marL="0" indent="0">
              <a:spcBef>
                <a:spcPts val="1800"/>
              </a:spcBef>
              <a:buNone/>
            </a:pPr>
            <a:r>
              <a:rPr lang="de-CH" sz="2800" dirty="0" smtClean="0"/>
              <a:t>2</a:t>
            </a:r>
            <a:r>
              <a:rPr lang="de-CH" sz="2800" dirty="0"/>
              <a:t>) </a:t>
            </a:r>
            <a:r>
              <a:rPr lang="de-CH" sz="2800" dirty="0" err="1"/>
              <a:t>MitarbeiterInnengespräche</a:t>
            </a:r>
            <a:r>
              <a:rPr lang="de-CH" sz="2800" dirty="0"/>
              <a:t> thematisieren PSY </a:t>
            </a:r>
            <a:endParaRPr lang="fr-CH" sz="2800" dirty="0"/>
          </a:p>
          <a:p>
            <a:pPr>
              <a:spcBef>
                <a:spcPts val="1800"/>
              </a:spcBef>
              <a:buNone/>
            </a:pPr>
            <a:r>
              <a:rPr lang="de-CH" sz="2800" dirty="0" smtClean="0"/>
              <a:t>3</a:t>
            </a:r>
            <a:r>
              <a:rPr lang="de-CH" sz="2800" dirty="0"/>
              <a:t>) Schriftliche Bestimmungen zur persönlichen </a:t>
            </a:r>
            <a:r>
              <a:rPr lang="de-CH" sz="2800" dirty="0" smtClean="0"/>
              <a:t>Integrität </a:t>
            </a:r>
            <a:r>
              <a:rPr lang="de-CH" sz="2800" dirty="0"/>
              <a:t>der </a:t>
            </a:r>
            <a:r>
              <a:rPr lang="de-CH" sz="2800" dirty="0" smtClean="0"/>
              <a:t>Mitarbeitenden</a:t>
            </a:r>
            <a:endParaRPr lang="fr-CH" sz="2800" dirty="0"/>
          </a:p>
          <a:p>
            <a:pPr>
              <a:spcBef>
                <a:spcPts val="1800"/>
              </a:spcBef>
              <a:buNone/>
            </a:pPr>
            <a:r>
              <a:rPr lang="de-CH" sz="2800" dirty="0"/>
              <a:t>4) Instrumente zur frühzeitigen Erkennung von Zunahme von PSY</a:t>
            </a:r>
            <a:endParaRPr lang="fr-CH" sz="2800" dirty="0"/>
          </a:p>
          <a:p>
            <a:endParaRPr lang="fr-FR" sz="28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49188" y="836712"/>
            <a:ext cx="8445624" cy="1152128"/>
          </a:xfrm>
        </p:spPr>
        <p:txBody>
          <a:bodyPr/>
          <a:lstStyle/>
          <a:p>
            <a:r>
              <a:rPr lang="de-CH" sz="2400" b="1" dirty="0"/>
              <a:t>Prävention von psychosozialen Risiken und Belastungen (PSY): Aufgaben Geschäftsleitungen gemäss Checkliste – I</a:t>
            </a:r>
            <a:r>
              <a:rPr lang="de-CH" sz="2400" b="1" dirty="0" smtClean="0"/>
              <a:t>: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8365997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349187" y="2636912"/>
            <a:ext cx="8445625" cy="3672408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de-CH" dirty="0" smtClean="0"/>
              <a:t>5</a:t>
            </a:r>
            <a:r>
              <a:rPr lang="de-CH" dirty="0"/>
              <a:t>) Angebot an Kursen zu PSY für Mitarbeitende</a:t>
            </a:r>
            <a:endParaRPr lang="fr-CH" dirty="0"/>
          </a:p>
          <a:p>
            <a:pPr marL="0" indent="0">
              <a:spcBef>
                <a:spcPts val="1800"/>
              </a:spcBef>
              <a:buNone/>
            </a:pPr>
            <a:r>
              <a:rPr lang="de-CH" dirty="0" smtClean="0"/>
              <a:t>6</a:t>
            </a:r>
            <a:r>
              <a:rPr lang="de-CH" dirty="0"/>
              <a:t>) Anlaufstelle für Mitarbeitende für Fragen zu PSY</a:t>
            </a:r>
            <a:endParaRPr lang="fr-CH" dirty="0"/>
          </a:p>
          <a:p>
            <a:pPr marL="0" indent="0">
              <a:spcBef>
                <a:spcPts val="1800"/>
              </a:spcBef>
              <a:buNone/>
            </a:pPr>
            <a:r>
              <a:rPr lang="de-CH" dirty="0" smtClean="0"/>
              <a:t>7</a:t>
            </a:r>
            <a:r>
              <a:rPr lang="de-CH" dirty="0"/>
              <a:t>) Gesetzeskonforme Arbeitszeiterfassung</a:t>
            </a:r>
            <a:endParaRPr lang="fr-CH" dirty="0"/>
          </a:p>
          <a:p>
            <a:pPr>
              <a:spcBef>
                <a:spcPts val="1800"/>
              </a:spcBef>
              <a:buNone/>
            </a:pPr>
            <a:r>
              <a:rPr lang="de-CH" dirty="0" smtClean="0"/>
              <a:t>8</a:t>
            </a:r>
            <a:r>
              <a:rPr lang="de-CH" dirty="0"/>
              <a:t>) Jährlicher Austausch der Geschäftsleitung mit Personalkommission zu </a:t>
            </a:r>
            <a:r>
              <a:rPr lang="de-CH" dirty="0" smtClean="0"/>
              <a:t>PSY</a:t>
            </a:r>
            <a:endParaRPr lang="fr-CH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445624" cy="1152128"/>
          </a:xfrm>
        </p:spPr>
        <p:txBody>
          <a:bodyPr/>
          <a:lstStyle/>
          <a:p>
            <a:r>
              <a:rPr lang="de-CH" sz="2400" b="1" dirty="0"/>
              <a:t>Prävention von psychosozialen Risiken und Belastungen: Aufgaben Geschäftsleitungen gemäss Checkliste – II:</a:t>
            </a:r>
            <a:r>
              <a:rPr lang="fr-CH" sz="2400" dirty="0"/>
              <a:t/>
            </a:r>
            <a:br>
              <a:rPr lang="fr-CH" sz="2400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1244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2"/>
          </p:nvPr>
        </p:nvSpPr>
        <p:spPr>
          <a:xfrm>
            <a:off x="107504" y="1916832"/>
            <a:ext cx="8928992" cy="4680520"/>
          </a:xfrm>
        </p:spPr>
        <p:txBody>
          <a:bodyPr>
            <a:normAutofit fontScale="92500" lnSpcReduction="10000"/>
          </a:bodyPr>
          <a:lstStyle/>
          <a:p>
            <a:pPr marL="174625" indent="-174625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 smtClean="0"/>
              <a:t>Mitarbeitenden </a:t>
            </a:r>
            <a:r>
              <a:rPr lang="de-CH" sz="1800" dirty="0"/>
              <a:t>die Unterlage „Hilfe zur Selbsthilfe“ abgeben und erklären. </a:t>
            </a:r>
            <a:r>
              <a:rPr lang="de-CH" sz="1800" dirty="0" err="1"/>
              <a:t>KollegInnen</a:t>
            </a:r>
            <a:r>
              <a:rPr lang="de-CH" sz="1800" dirty="0"/>
              <a:t> bei der Umsetzung unterstützen</a:t>
            </a:r>
            <a:r>
              <a:rPr lang="de-CH" sz="1800" dirty="0" smtClean="0"/>
              <a:t>.</a:t>
            </a:r>
          </a:p>
          <a:p>
            <a:pPr marL="174625" indent="-174625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4625" indent="-174625"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 smtClean="0"/>
              <a:t>Fragen </a:t>
            </a:r>
            <a:r>
              <a:rPr lang="de-CH" sz="1800" dirty="0"/>
              <a:t>und Anmerkungen der Mitarbeitenden aufnehmen und (zusammen mit dem Vertreter der Personalkommission) mit dem für die Branchenlösung zuständigen Arbeitgebervertreter besprechen</a:t>
            </a:r>
            <a:r>
              <a:rPr lang="de-CH" sz="1800" dirty="0" smtClean="0"/>
              <a:t>.</a:t>
            </a:r>
          </a:p>
          <a:p>
            <a:pPr marL="174625" indent="-174625"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4625" indent="-174625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 smtClean="0"/>
              <a:t>Mit </a:t>
            </a:r>
            <a:r>
              <a:rPr lang="de-CH" sz="1800" dirty="0"/>
              <a:t>dem für die Branchenlösung zuständigen Arbeitgebervertreter die Besprechung der spezifischen Checkliste für Arbeitgeber in der Geschäftsleitung veranlassen</a:t>
            </a:r>
            <a:r>
              <a:rPr lang="de-CH" sz="1800" dirty="0" smtClean="0"/>
              <a:t>.</a:t>
            </a:r>
          </a:p>
          <a:p>
            <a:pPr marL="174625" indent="-174625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4625" indent="-174625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 smtClean="0"/>
              <a:t>Die </a:t>
            </a:r>
            <a:r>
              <a:rPr lang="de-CH" sz="1800" dirty="0"/>
              <a:t>Umsetzung der Checkliste für Arbeitgeber beobachten, allenfalls beim Arbeitgebervertreter intervenieren</a:t>
            </a:r>
            <a:r>
              <a:rPr lang="de-CH" sz="1800" dirty="0" smtClean="0"/>
              <a:t>.</a:t>
            </a:r>
          </a:p>
          <a:p>
            <a:pPr marL="174625" indent="-174625">
              <a:lnSpc>
                <a:spcPct val="110000"/>
              </a:lnSpc>
              <a:buClrTx/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4625" indent="-174625">
              <a:buClrTx/>
              <a:buFont typeface="Arial" panose="020B0604020202020204" pitchFamily="34" charset="0"/>
              <a:buChar char="•"/>
            </a:pPr>
            <a:r>
              <a:rPr lang="de-CH" sz="1800" dirty="0" smtClean="0"/>
              <a:t>Bei </a:t>
            </a:r>
            <a:r>
              <a:rPr lang="de-CH" sz="1800" dirty="0"/>
              <a:t>Fragen und Problemen über den Koordinator / die Koordinatorin den Ausschuss der Branchenlösung kontaktieren.</a:t>
            </a:r>
            <a:endParaRPr lang="en-GB" sz="1800" dirty="0"/>
          </a:p>
          <a:p>
            <a:pPr marL="174625" indent="-174625"/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pPr lvl="1"/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79512" y="764704"/>
            <a:ext cx="8615300" cy="864096"/>
          </a:xfrm>
        </p:spPr>
        <p:txBody>
          <a:bodyPr/>
          <a:lstStyle/>
          <a:p>
            <a:r>
              <a:rPr lang="de-CH" b="1" dirty="0"/>
              <a:t>Aufgaben der </a:t>
            </a:r>
            <a:r>
              <a:rPr lang="de-CH" b="1" dirty="0" err="1"/>
              <a:t>Sibe</a:t>
            </a:r>
            <a:r>
              <a:rPr lang="de-CH" b="1" dirty="0"/>
              <a:t> zum Schwerpunkt „Psychosoziale Risiken</a:t>
            </a:r>
            <a:r>
              <a:rPr lang="de-CH" b="1" dirty="0" smtClean="0"/>
              <a:t>“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4708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2"/>
          </p:nvPr>
        </p:nvSpPr>
        <p:spPr>
          <a:xfrm>
            <a:off x="349187" y="1700808"/>
            <a:ext cx="8445625" cy="5040560"/>
          </a:xfrm>
        </p:spPr>
        <p:txBody>
          <a:bodyPr>
            <a:normAutofit fontScale="92500" lnSpcReduction="10000"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www.seco.admin.ch/seco/de/home/Arbeit/Arbeitsbedingungen/gesundheitsschutz-am-arbeitsplatz/Psychosoziale-Risiken-am-Arbeitsplatz.html</a:t>
            </a:r>
            <a:endParaRPr lang="en-GB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www.seco.admin.ch/seco/de/home/Arbeit/Arbeitsbedingungen/gesundheitsschutz-am-arbeitsplatz/Psychosoziale-Risiken-am-Arbeitsplatz/Stress-Burnout.html</a:t>
            </a:r>
            <a:endParaRPr lang="en-GB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www.seco.admin.ch/seco/de/home/Arbeit/Arbeitsbedingungen/gesundheitsschutz-am-arbeitsplatz/Psychosoziale-Risiken-am-Arbeitsplatz/Mobbing.html</a:t>
            </a:r>
            <a:r>
              <a:rPr lang="en-GB" dirty="0" smtClean="0"/>
              <a:t>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www.seco.admin.ch/seco/de/home/Arbeit/Arbeitsbedingungen/gesundheitsschutz-am-arbeitsplatz/Psychosoziale-Risiken-am-Arbeitsplatz/Sexuelle-Belaestigung.html</a:t>
            </a:r>
            <a:r>
              <a:rPr lang="en-GB" dirty="0" smtClean="0"/>
              <a:t>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>
                <a:hlinkClick r:id="rId6"/>
              </a:rPr>
              <a:t>https://</a:t>
            </a:r>
            <a:r>
              <a:rPr lang="en-GB" dirty="0" smtClean="0">
                <a:hlinkClick r:id="rId6"/>
              </a:rPr>
              <a:t>www.seco.admin.ch/seco/de/home/Arbeit/Arbeitsbedingungen/gesundheitsschutz-am-arbeitsplatz/Psychosoziale-Risiken-am-Arbeitsplatz/Ueberwachung.html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692696"/>
            <a:ext cx="8794812" cy="936104"/>
          </a:xfrm>
        </p:spPr>
        <p:txBody>
          <a:bodyPr/>
          <a:lstStyle/>
          <a:p>
            <a:r>
              <a:rPr lang="de-CH" b="1" dirty="0" smtClean="0"/>
              <a:t>Links für SECO-Informationen zu psychosozialen Faktoren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755312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349187" y="1700808"/>
            <a:ext cx="8445625" cy="4608512"/>
          </a:xfrm>
        </p:spPr>
        <p:txBody>
          <a:bodyPr>
            <a:normAutofit fontScale="92500" lnSpcReduction="20000"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de-CH" sz="3200" i="1" dirty="0"/>
              <a:t>[</a:t>
            </a:r>
            <a:r>
              <a:rPr lang="de-CH" sz="3200" i="1" dirty="0" smtClean="0"/>
              <a:t>Arbeitgebervertreter </a:t>
            </a:r>
            <a:r>
              <a:rPr lang="de-CH" sz="3200" i="1" dirty="0"/>
              <a:t>der eigenen Gewerkschaft / Organisation: Name und </a:t>
            </a:r>
            <a:r>
              <a:rPr lang="de-CH" sz="3200" i="1" dirty="0" smtClean="0"/>
              <a:t>Koordinaten</a:t>
            </a:r>
            <a:r>
              <a:rPr lang="de-CH" sz="3200" i="1" dirty="0"/>
              <a:t>]</a:t>
            </a:r>
            <a:endParaRPr lang="de-CH" sz="3200" i="1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de-CH" sz="3200" i="1" dirty="0" smtClean="0"/>
          </a:p>
          <a:p>
            <a:pPr marL="360363" indent="-360363">
              <a:buClrTx/>
              <a:buFont typeface="Arial" panose="020B0604020202020204" pitchFamily="34" charset="0"/>
              <a:buChar char="•"/>
            </a:pPr>
            <a:r>
              <a:rPr lang="de-CH" sz="3200" dirty="0" smtClean="0"/>
              <a:t>Geschäftsstelle </a:t>
            </a:r>
            <a:r>
              <a:rPr lang="de-CH" sz="3200" dirty="0"/>
              <a:t>der Branchenlösung</a:t>
            </a:r>
            <a:r>
              <a:rPr lang="de-CH" sz="3200" dirty="0" smtClean="0"/>
              <a:t>:</a:t>
            </a:r>
            <a:endParaRPr lang="de-CH" sz="3200" dirty="0"/>
          </a:p>
          <a:p>
            <a:pPr marL="360363" indent="-360363">
              <a:buClrTx/>
              <a:buNone/>
            </a:pPr>
            <a:r>
              <a:rPr lang="de-CH" sz="3200" dirty="0" smtClean="0"/>
              <a:t>	Schweizerischer </a:t>
            </a:r>
            <a:r>
              <a:rPr lang="de-CH" sz="3200" dirty="0"/>
              <a:t>Gewerkschaftsbund</a:t>
            </a:r>
          </a:p>
          <a:p>
            <a:pPr marL="360363" indent="-360363">
              <a:buClrTx/>
              <a:buNone/>
            </a:pPr>
            <a:r>
              <a:rPr lang="de-CH" sz="3200" dirty="0" smtClean="0"/>
              <a:t>	</a:t>
            </a:r>
            <a:r>
              <a:rPr lang="de-CH" sz="3200" dirty="0" err="1" smtClean="0"/>
              <a:t>Monbijoustrasse</a:t>
            </a:r>
            <a:r>
              <a:rPr lang="de-CH" sz="3200" dirty="0" smtClean="0"/>
              <a:t> </a:t>
            </a:r>
            <a:r>
              <a:rPr lang="de-CH" sz="3200" dirty="0"/>
              <a:t>61</a:t>
            </a:r>
          </a:p>
          <a:p>
            <a:pPr marL="360363" indent="-360363">
              <a:buClrTx/>
              <a:buNone/>
            </a:pPr>
            <a:r>
              <a:rPr lang="de-CH" sz="3200" dirty="0" smtClean="0"/>
              <a:t>	3007 </a:t>
            </a:r>
            <a:r>
              <a:rPr lang="de-CH" sz="3200" dirty="0"/>
              <a:t>Bern </a:t>
            </a:r>
          </a:p>
          <a:p>
            <a:pPr marL="360363" indent="0">
              <a:buClrTx/>
              <a:buNone/>
            </a:pPr>
            <a:endParaRPr lang="de-CH" sz="3200" dirty="0"/>
          </a:p>
          <a:p>
            <a:pPr marL="360363" indent="0">
              <a:buClrTx/>
              <a:buNone/>
            </a:pPr>
            <a:r>
              <a:rPr lang="de-CH" sz="3200" dirty="0"/>
              <a:t>031 377 01 </a:t>
            </a:r>
            <a:r>
              <a:rPr lang="de-CH" sz="3200" dirty="0" smtClean="0"/>
              <a:t>14/17</a:t>
            </a:r>
            <a:endParaRPr lang="de-CH" sz="32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de-CH" sz="32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49188" y="980728"/>
            <a:ext cx="8445624" cy="720080"/>
          </a:xfrm>
        </p:spPr>
        <p:txBody>
          <a:bodyPr/>
          <a:lstStyle/>
          <a:p>
            <a:r>
              <a:rPr lang="de-CH" sz="3200" dirty="0"/>
              <a:t> </a:t>
            </a:r>
            <a:r>
              <a:rPr lang="de-CH" b="1" dirty="0"/>
              <a:t>Kontakte</a:t>
            </a:r>
            <a:endParaRPr lang="fr-FR" dirty="0"/>
          </a:p>
        </p:txBody>
      </p:sp>
      <p:sp>
        <p:nvSpPr>
          <p:cNvPr id="6" name="Espace réservé de la date 2"/>
          <p:cNvSpPr txBox="1">
            <a:spLocks/>
          </p:cNvSpPr>
          <p:nvPr/>
        </p:nvSpPr>
        <p:spPr bwMode="auto">
          <a:xfrm>
            <a:off x="6660232" y="6244431"/>
            <a:ext cx="21336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Futura Bk BT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CH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de-CH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3743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405732"/>
          </a:xfrm>
        </p:spPr>
        <p:txBody>
          <a:bodyPr>
            <a:normAutofit fontScale="90000"/>
          </a:bodyPr>
          <a:lstStyle/>
          <a:p>
            <a:pPr algn="l"/>
            <a:r>
              <a:rPr lang="de-CH" sz="3100" dirty="0"/>
              <a:t>Branchenlösung Arbeitssicherheit / Gesundheitsschutz für Gewerkschaften und Non-Profit-Organisationen – </a:t>
            </a:r>
            <a:br>
              <a:rPr lang="de-CH" sz="3100" dirty="0"/>
            </a:br>
            <a:r>
              <a:rPr lang="de-CH" sz="3100" dirty="0"/>
              <a:t/>
            </a:r>
            <a:br>
              <a:rPr lang="de-CH" sz="3100" dirty="0"/>
            </a:br>
            <a:r>
              <a:rPr lang="de-CH" sz="3100" dirty="0"/>
              <a:t>Psychosoziale Risiken und Belastungen: Schwerpunkt </a:t>
            </a:r>
            <a:r>
              <a:rPr lang="de-CH" sz="3100" dirty="0" smtClean="0"/>
              <a:t>2015-2017</a:t>
            </a:r>
            <a:endParaRPr lang="de-CH" sz="3100" dirty="0"/>
          </a:p>
        </p:txBody>
      </p:sp>
    </p:spTree>
    <p:extLst>
      <p:ext uri="{BB962C8B-B14F-4D97-AF65-F5344CB8AC3E}">
        <p14:creationId xmlns:p14="http://schemas.microsoft.com/office/powerpoint/2010/main" val="253434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Inhaltsplatzhalter 2"/>
          <p:cNvSpPr>
            <a:spLocks noGrp="1"/>
          </p:cNvSpPr>
          <p:nvPr>
            <p:ph idx="12"/>
          </p:nvPr>
        </p:nvSpPr>
        <p:spPr>
          <a:xfrm>
            <a:off x="349187" y="1988840"/>
            <a:ext cx="8445625" cy="4464496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de-CH" dirty="0"/>
              <a:t>Jährlich 250‘000 Berufsunfälle in der Schweiz </a:t>
            </a:r>
            <a:endParaRPr lang="fr-CH" dirty="0"/>
          </a:p>
          <a:p>
            <a:pPr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de-CH" dirty="0"/>
              <a:t>670‘000 Beschäftigte beklagen sich über arbeitsbedingte muskuloskelettale Belastungen</a:t>
            </a:r>
            <a:endParaRPr lang="fr-CH" dirty="0"/>
          </a:p>
          <a:p>
            <a:pPr>
              <a:spcBef>
                <a:spcPts val="1800"/>
              </a:spcBef>
              <a:buClrTx/>
              <a:buFont typeface="Arial" panose="020B0604020202020204" pitchFamily="34" charset="0"/>
              <a:buChar char="•"/>
            </a:pPr>
            <a:r>
              <a:rPr lang="de-CH" b="1" dirty="0" smtClean="0"/>
              <a:t>1‘300‘000 </a:t>
            </a:r>
            <a:r>
              <a:rPr lang="de-CH" b="1" dirty="0" err="1" smtClean="0"/>
              <a:t>Arbeitnehmende</a:t>
            </a:r>
            <a:r>
              <a:rPr lang="de-CH" b="1" dirty="0" smtClean="0"/>
              <a:t> sind am Arbeitsplatz häufig oder sehr häufig gestresst (+30% in zehn Jahren) </a:t>
            </a:r>
            <a:r>
              <a:rPr lang="de-CH" sz="2500" b="1" dirty="0" smtClean="0">
                <a:solidFill>
                  <a:srgbClr val="FF0000"/>
                </a:solidFill>
              </a:rPr>
              <a:t>→ Mögliche Folgen: Burn-Outs, Herz-Kreislauf-Erkrankungen, Krebs, erhöhte Unfallgefahr, etc… </a:t>
            </a:r>
            <a:endParaRPr lang="fr-CH" sz="2500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endParaRPr lang="fr-FR" dirty="0" smtClean="0"/>
          </a:p>
          <a:p>
            <a:pPr marL="357188" lvl="1" indent="0">
              <a:buNone/>
              <a:defRPr/>
            </a:pPr>
            <a:endParaRPr lang="fr-FR" dirty="0" smtClean="0"/>
          </a:p>
          <a:p>
            <a:pPr marL="457200" lvl="1" indent="0">
              <a:buFontTx/>
              <a:buNone/>
              <a:defRPr/>
            </a:pPr>
            <a:endParaRPr lang="fr-FR" dirty="0" smtClean="0"/>
          </a:p>
        </p:txBody>
      </p:sp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634082"/>
          </a:xfrm>
        </p:spPr>
        <p:txBody>
          <a:bodyPr/>
          <a:lstStyle/>
          <a:p>
            <a:r>
              <a:rPr lang="de-CH" b="1" dirty="0"/>
              <a:t>Handlungsbedarf / -potenzial</a:t>
            </a:r>
            <a:r>
              <a:rPr lang="fr-CH" dirty="0"/>
              <a:t/>
            </a:r>
            <a:br>
              <a:rPr lang="fr-CH" dirty="0"/>
            </a:br>
            <a:endParaRPr lang="fr-FR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179512" y="1556792"/>
            <a:ext cx="8856984" cy="4904332"/>
          </a:xfrm>
        </p:spPr>
        <p:txBody>
          <a:bodyPr>
            <a:normAutofit fontScale="25000" lnSpcReduction="20000"/>
          </a:bodyPr>
          <a:lstStyle/>
          <a:p>
            <a:pPr marL="266700" indent="-266700"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r>
              <a:rPr lang="de-CH" sz="7200" dirty="0" smtClean="0"/>
              <a:t>Das </a:t>
            </a:r>
            <a:r>
              <a:rPr lang="de-CH" sz="7200" dirty="0"/>
              <a:t>Gesetz schreibt vor, dass der Arbeitgeber </a:t>
            </a:r>
            <a:r>
              <a:rPr lang="de-CH" sz="7200" dirty="0" smtClean="0"/>
              <a:t>zum Schutz </a:t>
            </a:r>
            <a:r>
              <a:rPr lang="de-CH" sz="7200" dirty="0"/>
              <a:t>der physischen und psychischen Gesundheit </a:t>
            </a:r>
            <a:r>
              <a:rPr lang="de-CH" sz="7200" dirty="0" smtClean="0"/>
              <a:t>verpflichtet ist. </a:t>
            </a:r>
            <a:r>
              <a:rPr lang="de-CH" sz="7200" dirty="0"/>
              <a:t>Die Einhaltung dieser Verpflichtung wird durch die Arbeitsinspektion </a:t>
            </a:r>
            <a:r>
              <a:rPr lang="de-CH" sz="7200" dirty="0" smtClean="0"/>
              <a:t>kontrolliert.</a:t>
            </a:r>
          </a:p>
          <a:p>
            <a:pPr marL="266700" indent="-266700">
              <a:lnSpc>
                <a:spcPct val="170000"/>
              </a:lnSpc>
              <a:buClrTx/>
              <a:buFont typeface="Arial" panose="020B0604020202020204" pitchFamily="34" charset="0"/>
              <a:buChar char="•"/>
            </a:pPr>
            <a:r>
              <a:rPr lang="de-CH" sz="7200" b="1" u="sng" dirty="0" smtClean="0"/>
              <a:t>Gesetzliche Grundlagen</a:t>
            </a:r>
            <a:r>
              <a:rPr lang="de-CH" sz="7200" b="1" dirty="0" smtClean="0"/>
              <a:t> </a:t>
            </a:r>
            <a:r>
              <a:rPr lang="de-CH" sz="7200" dirty="0" smtClean="0"/>
              <a:t>sind insbesondere:</a:t>
            </a:r>
          </a:p>
          <a:p>
            <a:pPr marL="360363" lvl="1" indent="-185738">
              <a:lnSpc>
                <a:spcPct val="170000"/>
              </a:lnSpc>
              <a:buClrTx/>
              <a:buFont typeface="Arial" panose="020B0604020202020204" pitchFamily="34" charset="0"/>
              <a:buChar char="•"/>
            </a:pPr>
            <a:r>
              <a:rPr lang="de-CH" sz="6800" dirty="0" smtClean="0"/>
              <a:t>Fürsorgepflicht des Arbeitgebers, Art. 328 OR</a:t>
            </a:r>
          </a:p>
          <a:p>
            <a:pPr marL="360363" lvl="1" indent="-185738">
              <a:lnSpc>
                <a:spcPct val="170000"/>
              </a:lnSpc>
              <a:buClrTx/>
              <a:buFont typeface="Arial" panose="020B0604020202020204" pitchFamily="34" charset="0"/>
              <a:buChar char="•"/>
            </a:pPr>
            <a:r>
              <a:rPr lang="de-CH" sz="6800" dirty="0" smtClean="0"/>
              <a:t>Psychosoziale Risiken am Arbeitsplatz evaluieren und Massnahmen treffen, Art. 6 </a:t>
            </a:r>
            <a:r>
              <a:rPr lang="de-CH" sz="6800" dirty="0" err="1" smtClean="0"/>
              <a:t>ArG</a:t>
            </a:r>
            <a:endParaRPr lang="de-CH" sz="6800" dirty="0" smtClean="0"/>
          </a:p>
          <a:p>
            <a:pPr marL="360363" lvl="1" indent="-185738"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r>
              <a:rPr lang="de-CH" sz="6800" dirty="0" smtClean="0"/>
              <a:t>Arbeitszeiterfassung und besondere Gesundheitsmassnahmen bzw. Mitwirkung bei Verzicht oder vereinfachte Arbeitszeiterfassung, Art. 73, 73a und 73b ArGV1</a:t>
            </a:r>
          </a:p>
          <a:p>
            <a:pPr marL="360363" lvl="1" indent="-185738">
              <a:lnSpc>
                <a:spcPct val="170000"/>
              </a:lnSpc>
              <a:buClrTx/>
              <a:buFont typeface="Arial" panose="020B0604020202020204" pitchFamily="34" charset="0"/>
              <a:buChar char="•"/>
            </a:pPr>
            <a:r>
              <a:rPr lang="de-CH" sz="6800" dirty="0" smtClean="0"/>
              <a:t>Anhörung der </a:t>
            </a:r>
            <a:r>
              <a:rPr lang="de-CH" sz="6800" dirty="0" err="1" smtClean="0"/>
              <a:t>Arbeitnehmenden</a:t>
            </a:r>
            <a:r>
              <a:rPr lang="de-CH" sz="6800" dirty="0" smtClean="0"/>
              <a:t> bei Gesundheitsthemen, Art. 6 ArGV3</a:t>
            </a:r>
          </a:p>
          <a:p>
            <a:pPr marL="360363" lvl="1" indent="-185738"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r>
              <a:rPr lang="de-CH" sz="6800" dirty="0" smtClean="0"/>
              <a:t>Vermeidung übermässig starker, einseitiger Beanspruchung  durch Arbeitgeber, </a:t>
            </a:r>
            <a:br>
              <a:rPr lang="de-CH" sz="6800" dirty="0" smtClean="0"/>
            </a:br>
            <a:r>
              <a:rPr lang="de-CH" sz="6800" dirty="0" smtClean="0"/>
              <a:t>Art. </a:t>
            </a:r>
            <a:r>
              <a:rPr lang="de-CH" sz="6800" dirty="0"/>
              <a:t>2</a:t>
            </a:r>
            <a:r>
              <a:rPr lang="de-CH" sz="6800" dirty="0" smtClean="0"/>
              <a:t> Abs. 1 lit. c ArGV3</a:t>
            </a:r>
          </a:p>
          <a:p>
            <a:pPr marL="360363" lvl="1" indent="-185738">
              <a:lnSpc>
                <a:spcPct val="120000"/>
              </a:lnSpc>
              <a:buClrTx/>
              <a:buFont typeface="Arial" panose="020B0604020202020204" pitchFamily="34" charset="0"/>
              <a:buChar char="•"/>
            </a:pPr>
            <a:r>
              <a:rPr lang="de-CH" sz="6800" dirty="0" smtClean="0"/>
              <a:t>Geeignete, möglichst stressfreie Arbeitsorganisation durch Arbeitgeber</a:t>
            </a:r>
            <a:r>
              <a:rPr lang="de-CH" sz="6800" dirty="0"/>
              <a:t>, </a:t>
            </a:r>
            <a:r>
              <a:rPr lang="de-CH" sz="6800" dirty="0" smtClean="0"/>
              <a:t/>
            </a:r>
            <a:br>
              <a:rPr lang="de-CH" sz="6800" dirty="0" smtClean="0"/>
            </a:br>
            <a:r>
              <a:rPr lang="de-CH" sz="6800" dirty="0" smtClean="0"/>
              <a:t>Art</a:t>
            </a:r>
            <a:r>
              <a:rPr lang="de-CH" sz="6800" dirty="0"/>
              <a:t>. 2 Abs. 1 lit. </a:t>
            </a:r>
            <a:r>
              <a:rPr lang="de-CH" sz="6800" dirty="0" smtClean="0"/>
              <a:t>d ArGV3</a:t>
            </a:r>
          </a:p>
          <a:p>
            <a:pPr lvl="1" indent="-8890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de-CH" sz="2600" dirty="0" smtClean="0"/>
          </a:p>
          <a:p>
            <a:pPr lvl="1"/>
            <a:endParaRPr lang="de-CH" sz="2600" dirty="0" smtClean="0"/>
          </a:p>
          <a:p>
            <a:pPr lvl="1"/>
            <a:endParaRPr lang="de-CH" sz="2600" dirty="0" smtClean="0"/>
          </a:p>
          <a:p>
            <a:pPr lvl="1"/>
            <a:endParaRPr lang="de-CH" sz="2600" dirty="0" smtClean="0"/>
          </a:p>
          <a:p>
            <a:endParaRPr lang="fr-CH" sz="2600" dirty="0"/>
          </a:p>
          <a:p>
            <a:endParaRPr lang="fr-FR" sz="28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Handlungszwang</a:t>
            </a:r>
            <a:endParaRPr lang="fr-FR" dirty="0"/>
          </a:p>
        </p:txBody>
      </p:sp>
      <p:sp>
        <p:nvSpPr>
          <p:cNvPr id="6" name="Espace réservé de la date 2"/>
          <p:cNvSpPr txBox="1">
            <a:spLocks/>
          </p:cNvSpPr>
          <p:nvPr/>
        </p:nvSpPr>
        <p:spPr bwMode="auto">
          <a:xfrm>
            <a:off x="6660232" y="6244431"/>
            <a:ext cx="21336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Futura Bk BT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CH" dirty="0" smtClean="0">
              <a:solidFill>
                <a:srgbClr val="000000"/>
              </a:solidFill>
            </a:endParaRPr>
          </a:p>
          <a:p>
            <a:pPr algn="r">
              <a:defRPr/>
            </a:pPr>
            <a:endParaRPr lang="de-DE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1860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107504" y="1700808"/>
            <a:ext cx="8928991" cy="460851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Übermässige Arbeitslast (Personalschlüssel);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Fehlende Pausen und Erholungszeit;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Mangelnde Einbeziehung von Arbeitnehmern bei Entscheidungen, die sie betreffen, und mangelnder Einfluss darauf, wie und wann die Arbeit ausgeübt wird (Arbeitsplanung);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Widersprüchliche Anforderungen und unklare Abgrenzung der Zuständigkeiten;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Schlecht gemanagte organisatorische Veränderungen, Arbeitsplatzunsicherheit;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Psychische und sexuelle Belästigung, Gewalt durch Dritte.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sz="1800" dirty="0">
                <a:cs typeface="Arial" panose="020B0604020202020204" pitchFamily="34" charset="0"/>
              </a:rPr>
              <a:t>Etc… </a:t>
            </a:r>
            <a:endParaRPr lang="en-GB" sz="1800" dirty="0"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445624" cy="792088"/>
          </a:xfrm>
        </p:spPr>
        <p:txBody>
          <a:bodyPr/>
          <a:lstStyle/>
          <a:p>
            <a:r>
              <a:rPr lang="de-CH" b="1" dirty="0">
                <a:cs typeface="Arial" panose="020B0604020202020204" pitchFamily="34" charset="0"/>
              </a:rPr>
              <a:t>Was sind psychosoziale Risiken</a:t>
            </a:r>
            <a:r>
              <a:rPr lang="de-CH" b="1" dirty="0"/>
              <a:t>?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5088458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107504" y="1988840"/>
            <a:ext cx="8928991" cy="4320480"/>
          </a:xfrm>
        </p:spPr>
        <p:txBody>
          <a:bodyPr>
            <a:normAutofit fontScale="92500"/>
          </a:bodyPr>
          <a:lstStyle/>
          <a:p>
            <a:pPr marL="266700" indent="0">
              <a:buNone/>
            </a:pPr>
            <a:r>
              <a:rPr lang="de-CH" sz="2600" dirty="0">
                <a:cs typeface="Arial" panose="020B0604020202020204" pitchFamily="34" charset="0"/>
              </a:rPr>
              <a:t>Neben psychosozialen Risiken gibt es auch Ressourcen, welche helfen, Risiken auszugleichen</a:t>
            </a:r>
            <a:r>
              <a:rPr lang="en-GB" sz="2600" dirty="0">
                <a:cs typeface="Arial" panose="020B0604020202020204" pitchFamily="34" charset="0"/>
              </a:rPr>
              <a:t>. </a:t>
            </a:r>
          </a:p>
          <a:p>
            <a:pPr marL="266700" indent="0">
              <a:buNone/>
            </a:pPr>
            <a:r>
              <a:rPr lang="en-GB" sz="2600" dirty="0" err="1">
                <a:cs typeface="Arial" panose="020B0604020202020204" pitchFamily="34" charset="0"/>
              </a:rPr>
              <a:t>Diese</a:t>
            </a:r>
            <a:r>
              <a:rPr lang="en-GB" sz="2600" dirty="0">
                <a:cs typeface="Arial" panose="020B0604020202020204" pitchFamily="34" charset="0"/>
              </a:rPr>
              <a:t> </a:t>
            </a:r>
            <a:r>
              <a:rPr lang="en-GB" sz="2600" dirty="0" err="1">
                <a:cs typeface="Arial" panose="020B0604020202020204" pitchFamily="34" charset="0"/>
              </a:rPr>
              <a:t>können</a:t>
            </a:r>
            <a:r>
              <a:rPr lang="en-GB" sz="2600" dirty="0">
                <a:cs typeface="Arial" panose="020B0604020202020204" pitchFamily="34" charset="0"/>
              </a:rPr>
              <a:t> sein: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dirty="0">
                <a:cs typeface="Arial" panose="020B0604020202020204" pitchFamily="34" charset="0"/>
              </a:rPr>
              <a:t>Autonomie in Gestaltung von Arbeitszeiten und Arbeitsabläufen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dirty="0">
                <a:cs typeface="Arial" panose="020B0604020202020204" pitchFamily="34" charset="0"/>
              </a:rPr>
              <a:t>Mitgestaltung bei Festsetzung und Änderungen von Arbeitsplänen</a:t>
            </a:r>
          </a:p>
          <a:p>
            <a:pPr>
              <a:lnSpc>
                <a:spcPct val="200000"/>
              </a:lnSpc>
              <a:buClrTx/>
              <a:buFont typeface="Arial" panose="020B0604020202020204" pitchFamily="34" charset="0"/>
              <a:buChar char="•"/>
            </a:pPr>
            <a:r>
              <a:rPr lang="de-CH" dirty="0">
                <a:cs typeface="Arial" panose="020B0604020202020204" pitchFamily="34" charset="0"/>
              </a:rPr>
              <a:t>Regelmässige Mitwirkung in Entscheidungen</a:t>
            </a:r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445624" cy="792088"/>
          </a:xfrm>
        </p:spPr>
        <p:txBody>
          <a:bodyPr/>
          <a:lstStyle/>
          <a:p>
            <a:r>
              <a:rPr lang="de-CH" b="1" dirty="0">
                <a:cs typeface="Arial" panose="020B0604020202020204" pitchFamily="34" charset="0"/>
              </a:rPr>
              <a:t>Ressourcen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98818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107504" y="1988840"/>
            <a:ext cx="8928991" cy="4320480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de-CH" sz="2800" dirty="0" smtClean="0"/>
              <a:t>Prävention </a:t>
            </a:r>
            <a:r>
              <a:rPr lang="de-CH" sz="2800" dirty="0"/>
              <a:t>kann und muss auf zwei Ebenen erfolgen:</a:t>
            </a:r>
            <a:br>
              <a:rPr lang="de-CH" sz="2800" dirty="0"/>
            </a:br>
            <a:endParaRPr lang="de-CH" sz="2800" dirty="0" smtClean="0"/>
          </a:p>
          <a:p>
            <a:pPr marL="815975" lvl="1" indent="-457200">
              <a:buClrTx/>
              <a:buSzPct val="100000"/>
              <a:buAutoNum type="alphaLcParenR"/>
            </a:pPr>
            <a:r>
              <a:rPr lang="de-CH" sz="2400" dirty="0" smtClean="0"/>
              <a:t>Verhaltensebene</a:t>
            </a:r>
            <a:r>
              <a:rPr lang="de-CH" sz="2400" dirty="0"/>
              <a:t>: individuelle Massnahmen &gt; </a:t>
            </a:r>
            <a:r>
              <a:rPr lang="de-CH" sz="2400" dirty="0" err="1"/>
              <a:t>ArbeitnehmerIn</a:t>
            </a:r>
            <a:r>
              <a:rPr lang="de-CH" sz="2400" dirty="0"/>
              <a:t> ist </a:t>
            </a:r>
            <a:r>
              <a:rPr lang="de-CH" sz="2400" dirty="0" smtClean="0"/>
              <a:t>gefordert</a:t>
            </a:r>
          </a:p>
          <a:p>
            <a:pPr marL="815975" lvl="1" indent="-457200">
              <a:buAutoNum type="alphaLcParenR"/>
            </a:pPr>
            <a:endParaRPr lang="de-CH" sz="2400" dirty="0" smtClean="0"/>
          </a:p>
          <a:p>
            <a:pPr marL="815975" lvl="1" indent="-457200">
              <a:buClrTx/>
              <a:buSzPct val="100000"/>
              <a:buAutoNum type="alphaLcParenR"/>
            </a:pPr>
            <a:r>
              <a:rPr lang="de-CH" sz="2400" dirty="0" smtClean="0"/>
              <a:t>Ebene </a:t>
            </a:r>
            <a:r>
              <a:rPr lang="de-CH" sz="2400" dirty="0"/>
              <a:t>Verhältnisse / Arbeitsbedingungen: kollektiver Schutz &gt; </a:t>
            </a:r>
            <a:r>
              <a:rPr lang="de-CH" sz="2400" dirty="0" err="1"/>
              <a:t>ArbeitgeberIn</a:t>
            </a:r>
            <a:r>
              <a:rPr lang="de-CH" sz="2400" dirty="0"/>
              <a:t> ist gefordert</a:t>
            </a:r>
            <a:endParaRPr lang="fr-CH" sz="2800" dirty="0"/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49188" y="908720"/>
            <a:ext cx="8445624" cy="936104"/>
          </a:xfrm>
        </p:spPr>
        <p:txBody>
          <a:bodyPr/>
          <a:lstStyle/>
          <a:p>
            <a:r>
              <a:rPr lang="de-CH" b="1" dirty="0" smtClean="0"/>
              <a:t>Prävention </a:t>
            </a:r>
            <a:r>
              <a:rPr lang="de-CH" b="1" dirty="0"/>
              <a:t>von psychosozialen Risiken und Belastungen (PSY</a:t>
            </a:r>
            <a:r>
              <a:rPr lang="de-CH" b="1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19328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349187" y="2420888"/>
            <a:ext cx="8445625" cy="3888432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de-CH" sz="2800" dirty="0" smtClean="0"/>
              <a:t>2015-16 </a:t>
            </a:r>
            <a:r>
              <a:rPr lang="de-CH" sz="2800" dirty="0"/>
              <a:t>: Verhaltensebene: Hilfsmittel </a:t>
            </a:r>
            <a:r>
              <a:rPr lang="de-CH" sz="2800" dirty="0" smtClean="0"/>
              <a:t>(</a:t>
            </a:r>
            <a:r>
              <a:rPr lang="de-CH" sz="2800" dirty="0"/>
              <a:t>http://www.sgb.ch/sibe-perco </a:t>
            </a:r>
            <a:r>
              <a:rPr lang="de-CH" sz="2800" dirty="0" smtClean="0"/>
              <a:t>: I1 </a:t>
            </a:r>
            <a:r>
              <a:rPr lang="de-CH" sz="2800" dirty="0"/>
              <a:t>Kap. 09 PSY - Aufgabenstellung </a:t>
            </a:r>
            <a:r>
              <a:rPr lang="de-CH" sz="2800" dirty="0" smtClean="0"/>
              <a:t>Dt.doc)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de-CH" sz="28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de-CH" sz="2800" dirty="0"/>
              <a:t>Hilfsmittel: (http://www.sgb.ch/sibe-perco </a:t>
            </a:r>
            <a:r>
              <a:rPr lang="de-CH" sz="2800" dirty="0" smtClean="0"/>
              <a:t>: C </a:t>
            </a:r>
            <a:r>
              <a:rPr lang="de-CH" sz="2800" dirty="0"/>
              <a:t>Umsetzungsjournal 2016 Dt.doc)</a:t>
            </a:r>
            <a:endParaRPr lang="de-CH" sz="2800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endParaRPr lang="fr-CH" sz="2800" dirty="0"/>
          </a:p>
          <a:p>
            <a:pPr>
              <a:buClrTx/>
              <a:buFont typeface="Arial" panose="020B0604020202020204" pitchFamily="34" charset="0"/>
              <a:buChar char="•"/>
            </a:pPr>
            <a:endParaRPr lang="fr-FR" dirty="0">
              <a:solidFill>
                <a:srgbClr val="333333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45624" cy="936104"/>
          </a:xfrm>
        </p:spPr>
        <p:txBody>
          <a:bodyPr/>
          <a:lstStyle/>
          <a:p>
            <a:r>
              <a:rPr lang="de-CH" b="1" dirty="0"/>
              <a:t>Umsetzung in unseren Gewerkschaften und Non-Profit-Organisationen – I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0482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2"/>
          </p:nvPr>
        </p:nvSpPr>
        <p:spPr>
          <a:xfrm>
            <a:off x="349187" y="2348880"/>
            <a:ext cx="8445625" cy="3960440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de-CH" sz="2800" dirty="0" smtClean="0"/>
              <a:t>2016-2017 </a:t>
            </a:r>
            <a:r>
              <a:rPr lang="de-CH" sz="2800" dirty="0"/>
              <a:t>: </a:t>
            </a:r>
            <a:r>
              <a:rPr lang="de-CH" sz="2800" dirty="0" smtClean="0"/>
              <a:t/>
            </a:r>
            <a:br>
              <a:rPr lang="de-CH" sz="2800" dirty="0" smtClean="0"/>
            </a:br>
            <a:r>
              <a:rPr lang="de-CH" sz="2800" dirty="0" smtClean="0"/>
              <a:t>Ebene </a:t>
            </a:r>
            <a:r>
              <a:rPr lang="de-CH" sz="2800" dirty="0"/>
              <a:t>Verhältnisse / Arbeitsbedingungen – Auftrag an Geschäftsleitungen</a:t>
            </a:r>
            <a:r>
              <a:rPr lang="de-CH" sz="2800" dirty="0" smtClean="0"/>
              <a:t>:</a:t>
            </a:r>
          </a:p>
          <a:p>
            <a:endParaRPr lang="de-CH" sz="2800" dirty="0" smtClean="0"/>
          </a:p>
          <a:p>
            <a:pPr marL="358775" lvl="1" indent="0">
              <a:buNone/>
            </a:pPr>
            <a:r>
              <a:rPr lang="de-CH" sz="2600" b="1" dirty="0" smtClean="0"/>
              <a:t>spezifische </a:t>
            </a:r>
            <a:r>
              <a:rPr lang="de-CH" sz="2600" b="1" dirty="0"/>
              <a:t>Checkliste ist bis Ende 2017 </a:t>
            </a:r>
            <a:r>
              <a:rPr lang="de-CH" sz="2600" b="1" dirty="0" smtClean="0"/>
              <a:t>umzusetzen </a:t>
            </a:r>
            <a:r>
              <a:rPr lang="de-CH" sz="2600" b="1" dirty="0" smtClean="0"/>
              <a:t>(</a:t>
            </a:r>
            <a:r>
              <a:rPr lang="de-CH" sz="2400" dirty="0"/>
              <a:t>http://www.sgb.ch/sibe-perco : M1 Checkliste Umsetzung PSY </a:t>
            </a:r>
            <a:r>
              <a:rPr lang="de-CH" sz="2400" dirty="0" smtClean="0"/>
              <a:t>II.doc, </a:t>
            </a:r>
            <a:r>
              <a:rPr lang="de-CH" sz="2400" smtClean="0"/>
              <a:t>entspricht Punkte1bis </a:t>
            </a:r>
            <a:r>
              <a:rPr lang="de-CH" sz="2400" dirty="0" smtClean="0"/>
              <a:t>8 von Slide </a:t>
            </a:r>
            <a:r>
              <a:rPr lang="de-CH" sz="2400" smtClean="0"/>
              <a:t>9 und 10) </a:t>
            </a:r>
            <a:r>
              <a:rPr lang="de-CH" sz="2600" b="1" dirty="0" smtClean="0"/>
              <a:t>)</a:t>
            </a:r>
            <a:endParaRPr lang="fr-CH" sz="2600" dirty="0"/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445624" cy="792088"/>
          </a:xfrm>
        </p:spPr>
        <p:txBody>
          <a:bodyPr/>
          <a:lstStyle/>
          <a:p>
            <a:r>
              <a:rPr lang="de-CH" b="1" dirty="0"/>
              <a:t>Umsetzung in unseren Gewerkschaften und Non-Profit-Organisationen – II </a:t>
            </a:r>
            <a:r>
              <a:rPr lang="de-CH" b="1" dirty="0" smtClean="0"/>
              <a:t>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14980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GB-Praesentation">
  <a:themeElements>
    <a:clrScheme name="Präsentation SG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 SGB">
      <a:majorFont>
        <a:latin typeface="Futura Hv BT"/>
        <a:ea typeface=""/>
        <a:cs typeface=""/>
      </a:majorFont>
      <a:minorFont>
        <a:latin typeface="Futura Md B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 SG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SGB-Praesentation</Template>
  <TotalTime>0</TotalTime>
  <Words>591</Words>
  <Application>Microsoft Office PowerPoint</Application>
  <PresentationFormat>Bildschirmpräsentation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SGB-Praesentation</vt:lpstr>
      <vt:lpstr>Conception personnalisée</vt:lpstr>
      <vt:lpstr>PowerPoint-Präsentation</vt:lpstr>
      <vt:lpstr>Branchenlösung Arbeitssicherheit / Gesundheitsschutz für Gewerkschaften und Non-Profit-Organisationen –   Psychosoziale Risiken und Belastungen: Schwerpunkt 2015-2017</vt:lpstr>
      <vt:lpstr>Handlungsbedarf / -potenzial </vt:lpstr>
      <vt:lpstr>Handlungszwang</vt:lpstr>
      <vt:lpstr>Was sind psychosoziale Risiken?</vt:lpstr>
      <vt:lpstr>Ressourcen</vt:lpstr>
      <vt:lpstr>Prävention von psychosozialen Risiken und Belastungen (PSY)</vt:lpstr>
      <vt:lpstr>Umsetzung in unseren Gewerkschaften und Non-Profit-Organisationen – I :</vt:lpstr>
      <vt:lpstr>Umsetzung in unseren Gewerkschaften und Non-Profit-Organisationen – II :</vt:lpstr>
      <vt:lpstr>Prävention von psychosozialen Risiken und Belastungen (PSY): Aufgaben Geschäftsleitungen gemäss Checkliste – I:</vt:lpstr>
      <vt:lpstr>Prävention von psychosozialen Risiken und Belastungen: Aufgaben Geschäftsleitungen gemäss Checkliste – II: </vt:lpstr>
      <vt:lpstr>Aufgaben der Sibe zum Schwerpunkt „Psychosoziale Risiken“</vt:lpstr>
      <vt:lpstr>Links für SECO-Informationen zu psychosozialen Faktoren </vt:lpstr>
      <vt:lpstr> Kontakte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Evelyne Nicolet</dc:creator>
  <cp:lastModifiedBy>Juliet Harding</cp:lastModifiedBy>
  <cp:revision>47</cp:revision>
  <cp:lastPrinted>2016-07-01T14:00:40Z</cp:lastPrinted>
  <dcterms:created xsi:type="dcterms:W3CDTF">2016-01-22T16:16:07Z</dcterms:created>
  <dcterms:modified xsi:type="dcterms:W3CDTF">2016-07-07T13:07:58Z</dcterms:modified>
</cp:coreProperties>
</file>